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9" r:id="rId5"/>
    <p:sldId id="265" r:id="rId6"/>
    <p:sldId id="266" r:id="rId7"/>
    <p:sldId id="274" r:id="rId8"/>
    <p:sldId id="278" r:id="rId9"/>
    <p:sldId id="280" r:id="rId10"/>
    <p:sldId id="275" r:id="rId11"/>
    <p:sldId id="282" r:id="rId12"/>
    <p:sldId id="284" r:id="rId13"/>
    <p:sldId id="276" r:id="rId14"/>
    <p:sldId id="286" r:id="rId15"/>
    <p:sldId id="287" r:id="rId16"/>
    <p:sldId id="277" r:id="rId17"/>
    <p:sldId id="288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8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5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9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8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3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7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2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1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5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76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gukmodu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Аня работа\библио\темперамент\depositphotos_204918938-stock-photo-library-stacks-books-bookshelf-d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7469"/>
            <a:ext cx="8690022" cy="58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83" y="2132856"/>
            <a:ext cx="8350696" cy="1470025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sz="3100" b="1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Мурманская областная детско-юношеская библиотека имени В.П. Махаевой</a:t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  <a:cs typeface="Times New Roman"/>
              </a:rPr>
            </a:br>
            <a:r>
              <a:rPr lang="ru-RU" sz="31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31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</a:br>
            <a:r>
              <a:rPr lang="ru-RU" sz="3100" b="1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  <a:cs typeface="Times New Roman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отдел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/>
                <a:cs typeface="Times New Roman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психологической поддержки читателей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Comic Sans MS" pitchFamily="66" charset="0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5400" dirty="0" smtClean="0"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Arial"/>
                <a:ea typeface="Calibri"/>
                <a:cs typeface="Times New Roman"/>
              </a:rPr>
            </a:br>
            <a:r>
              <a:rPr lang="ru-RU" sz="5400" dirty="0">
                <a:ea typeface="Calibri"/>
                <a:cs typeface="Times New Roman"/>
              </a:rPr>
              <a:t/>
            </a:r>
            <a:br>
              <a:rPr lang="ru-RU" sz="5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ПРЕДСТАВЛЯЕТ …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2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481534"/>
            <a:ext cx="5266928" cy="85010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Следующий </a:t>
            </a:r>
            <a:r>
              <a:rPr lang="ru-RU" sz="22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герой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– </a:t>
            </a:r>
            <a:r>
              <a:rPr lang="ru-RU" sz="27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  <a:t>ХОЛЕРИК:</a:t>
            </a:r>
            <a:r>
              <a:rPr lang="ru-RU" sz="27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27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</a:br>
            <a:endParaRPr lang="ru-RU" sz="2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3262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2880320" cy="36724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000" dirty="0">
                <a:latin typeface="Comic Sans MS" pitchFamily="66" charset="0"/>
              </a:rPr>
              <a:t>Холерикам необходимо освоить методы </a:t>
            </a:r>
            <a:r>
              <a:rPr lang="ru-RU" sz="2000" dirty="0" err="1">
                <a:latin typeface="Comic Sans MS" pitchFamily="66" charset="0"/>
              </a:rPr>
              <a:t>саморегуляции</a:t>
            </a:r>
            <a:r>
              <a:rPr lang="ru-RU" sz="2000" dirty="0">
                <a:latin typeface="Comic Sans MS" pitchFamily="66" charset="0"/>
              </a:rPr>
              <a:t> (например, антистрессовое дыхание или сосчитать до 10 прежде, чем отреагировать на ситуацию) и научиться сдерживать </a:t>
            </a:r>
            <a:r>
              <a:rPr lang="ru-RU" sz="2000" dirty="0" smtClean="0">
                <a:latin typeface="Comic Sans MS" pitchFamily="66" charset="0"/>
              </a:rPr>
              <a:t>себя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484784"/>
            <a:ext cx="5122912" cy="5077991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с увлечением берется за дело, работает на подъеме, преодолевая </a:t>
            </a:r>
            <a:r>
              <a:rPr lang="ru-RU" sz="1900" dirty="0" smtClean="0">
                <a:latin typeface="Comic Sans MS" pitchFamily="66" charset="0"/>
              </a:rPr>
              <a:t>трудности;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обладает выразительной мимикой и живой, эмоциональной </a:t>
            </a:r>
            <a:r>
              <a:rPr lang="ru-RU" sz="1900" dirty="0" smtClean="0">
                <a:latin typeface="Comic Sans MS" pitchFamily="66" charset="0"/>
              </a:rPr>
              <a:t>речью;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тороплив, не отличается терпением; для него характерны резкие, порывистые движения, неусидчивость, склонность к </a:t>
            </a:r>
            <a:r>
              <a:rPr lang="ru-RU" sz="1900" dirty="0" smtClean="0">
                <a:latin typeface="Comic Sans MS" pitchFamily="66" charset="0"/>
              </a:rPr>
              <a:t>горячности;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не всегда вникает в суть проблемы, скользит по поверхности, </a:t>
            </a:r>
            <a:r>
              <a:rPr lang="ru-RU" sz="1900" dirty="0" smtClean="0">
                <a:latin typeface="Comic Sans MS" pitchFamily="66" charset="0"/>
              </a:rPr>
              <a:t>отвлекается;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в споре </a:t>
            </a:r>
            <a:r>
              <a:rPr lang="ru-RU" sz="1900" dirty="0" smtClean="0">
                <a:latin typeface="Comic Sans MS" pitchFamily="66" charset="0"/>
              </a:rPr>
              <a:t>находчив;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в отношениях и в общении с людьми может проявлять резкость и </a:t>
            </a:r>
            <a:r>
              <a:rPr lang="ru-RU" sz="1900" dirty="0" smtClean="0">
                <a:latin typeface="Comic Sans MS" pitchFamily="66" charset="0"/>
              </a:rPr>
              <a:t>прямолинейность;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холерик способен быстро принимать решения и действовать; в критической ситуации проявляет решимость и </a:t>
            </a:r>
            <a:r>
              <a:rPr lang="ru-RU" sz="1900" dirty="0" smtClean="0">
                <a:latin typeface="Comic Sans MS" pitchFamily="66" charset="0"/>
              </a:rPr>
              <a:t>напор.</a:t>
            </a:r>
            <a:endParaRPr lang="ru-RU" sz="1900" dirty="0"/>
          </a:p>
          <a:p>
            <a:endParaRPr lang="ru-RU" dirty="0"/>
          </a:p>
        </p:txBody>
      </p:sp>
      <p:sp>
        <p:nvSpPr>
          <p:cNvPr id="6" name="object 8"/>
          <p:cNvSpPr/>
          <p:nvPr/>
        </p:nvSpPr>
        <p:spPr>
          <a:xfrm>
            <a:off x="1041152" y="188640"/>
            <a:ext cx="1143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4592"/>
            <a:ext cx="3262313" cy="21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9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Литературные холерики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5" name="Picture 5" descr="C:\Users\HP\Desktop\Аня работа\библио\темперамент\холерики\Bastinda_V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6477"/>
            <a:ext cx="1872208" cy="33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985428"/>
            <a:ext cx="3761060" cy="35283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800" b="1" dirty="0" smtClean="0">
                <a:latin typeface="Comic Sans MS" pitchFamily="66" charset="0"/>
              </a:rPr>
              <a:t>Пёс Шарик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«Дядя Фёдор, пёс и кот»,    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Э. Успенский</a:t>
            </a: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</p:txBody>
      </p:sp>
      <p:pic>
        <p:nvPicPr>
          <p:cNvPr id="7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9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923"/>
            <a:ext cx="4427984" cy="29640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759624" y="908720"/>
            <a:ext cx="3204864" cy="59492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Comic Sans MS" pitchFamily="66" charset="0"/>
              </a:rPr>
              <a:t>            </a:t>
            </a:r>
            <a:r>
              <a:rPr lang="ru-RU" sz="3800" b="1" dirty="0">
                <a:latin typeface="Comic Sans MS" pitchFamily="66" charset="0"/>
              </a:rPr>
              <a:t>Д’Артаньян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   «Три мушкетера», А. Дюма</a:t>
            </a: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Comic Sans MS" pitchFamily="66" charset="0"/>
              </a:rPr>
              <a:t>     </a:t>
            </a:r>
            <a:r>
              <a:rPr lang="ru-RU" sz="3800" b="1" dirty="0" smtClean="0">
                <a:latin typeface="Comic Sans MS" pitchFamily="66" charset="0"/>
              </a:rPr>
              <a:t>колдунья </a:t>
            </a:r>
            <a:r>
              <a:rPr lang="ru-RU" sz="3800" b="1" dirty="0" err="1" smtClean="0">
                <a:latin typeface="Comic Sans MS" pitchFamily="66" charset="0"/>
              </a:rPr>
              <a:t>Бастинда</a:t>
            </a:r>
            <a:r>
              <a:rPr lang="ru-RU" sz="3800" b="1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       «Волшебник Изумрудного 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       города», А. Волков</a:t>
            </a:r>
          </a:p>
          <a:p>
            <a:pPr marL="0" indent="0">
              <a:buNone/>
            </a:pPr>
            <a:endParaRPr lang="ru-RU" sz="3400" dirty="0">
              <a:latin typeface="Comic Sans MS" pitchFamily="66" charset="0"/>
            </a:endParaRPr>
          </a:p>
        </p:txBody>
      </p:sp>
      <p:pic>
        <p:nvPicPr>
          <p:cNvPr id="15362" name="Picture 2" descr="C:\Users\HP\Desktop\Аня работа\библио\темперамент\холерики\дартаньян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220838" cy="26650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HP\Desktop\Аня работа\библио\темперамент\холерики\15341_origin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1060"/>
            <a:ext cx="3343920" cy="25079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9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Литературные холерики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923"/>
            <a:ext cx="4427984" cy="29640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779912" y="955836"/>
            <a:ext cx="4392488" cy="8169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b="1" dirty="0" smtClean="0">
                <a:latin typeface="Comic Sans MS" pitchFamily="66" charset="0"/>
              </a:rPr>
              <a:t>Синьор Помидор</a:t>
            </a:r>
          </a:p>
          <a:p>
            <a:pPr marL="0" indent="0">
              <a:buNone/>
            </a:pPr>
            <a:r>
              <a:rPr lang="ru-RU" sz="2100" dirty="0" smtClean="0">
                <a:latin typeface="Comic Sans MS" pitchFamily="66" charset="0"/>
              </a:rPr>
              <a:t>«Приключения </a:t>
            </a:r>
            <a:r>
              <a:rPr lang="ru-RU" sz="2100" dirty="0" err="1" smtClean="0">
                <a:latin typeface="Comic Sans MS" pitchFamily="66" charset="0"/>
              </a:rPr>
              <a:t>Чиполлино</a:t>
            </a:r>
            <a:r>
              <a:rPr lang="ru-RU" sz="2100" dirty="0" smtClean="0">
                <a:latin typeface="Comic Sans MS" pitchFamily="66" charset="0"/>
              </a:rPr>
              <a:t>»,         </a:t>
            </a:r>
          </a:p>
          <a:p>
            <a:pPr marL="0" indent="0">
              <a:buNone/>
            </a:pPr>
            <a:r>
              <a:rPr lang="ru-RU" sz="2100" dirty="0" smtClean="0">
                <a:latin typeface="Comic Sans MS" pitchFamily="66" charset="0"/>
              </a:rPr>
              <a:t>Д. </a:t>
            </a:r>
            <a:r>
              <a:rPr lang="ru-RU" sz="2100" dirty="0" err="1" smtClean="0">
                <a:latin typeface="Comic Sans MS" pitchFamily="66" charset="0"/>
              </a:rPr>
              <a:t>Родари</a:t>
            </a:r>
            <a:endParaRPr lang="ru-RU" sz="21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139952" y="2996952"/>
            <a:ext cx="4896544" cy="6551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300" b="1" dirty="0" smtClean="0">
                <a:latin typeface="Comic Sans MS" pitchFamily="66" charset="0"/>
              </a:rPr>
              <a:t>Тигра</a:t>
            </a:r>
          </a:p>
          <a:p>
            <a:pPr marL="0" indent="0" algn="ctr">
              <a:buNone/>
            </a:pPr>
            <a:r>
              <a:rPr lang="ru-RU" sz="2100" dirty="0" smtClean="0">
                <a:latin typeface="Comic Sans MS" pitchFamily="66" charset="0"/>
              </a:rPr>
              <a:t>«Винни-Пух и все-все-все», А.А. </a:t>
            </a:r>
            <a:r>
              <a:rPr lang="ru-RU" sz="2100" dirty="0" err="1" smtClean="0">
                <a:latin typeface="Comic Sans MS" pitchFamily="66" charset="0"/>
              </a:rPr>
              <a:t>Милн</a:t>
            </a:r>
            <a:endParaRPr lang="ru-RU" sz="21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3400" dirty="0">
              <a:latin typeface="Comic Sans MS" pitchFamily="66" charset="0"/>
            </a:endParaRPr>
          </a:p>
        </p:txBody>
      </p:sp>
      <p:pic>
        <p:nvPicPr>
          <p:cNvPr id="16386" name="Picture 2" descr="C:\Users\HP\Desktop\Аня работа\библио\темперамент\холерики\сеньор помидо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925239"/>
            <a:ext cx="2968683" cy="296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HP\Desktop\Аня работа\библио\темперамент\холерики\unnam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952" y="371703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266928" cy="85010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Следующий герой 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– </a:t>
            </a:r>
            <a:r>
              <a:rPr lang="ru-RU" sz="27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  <a:t>ФЛЕГМАТИК:</a:t>
            </a:r>
            <a:r>
              <a:rPr lang="ru-RU" sz="27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  <a:t/>
            </a:r>
            <a:br>
              <a:rPr lang="ru-RU" sz="27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</a:br>
            <a:endParaRPr lang="ru-RU" sz="2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3262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276872"/>
            <a:ext cx="288032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Comic Sans MS" pitchFamily="66" charset="0"/>
              </a:rPr>
              <a:t>Флегматикам стоит развивать недостающие </a:t>
            </a:r>
            <a:r>
              <a:rPr lang="ru-RU" sz="2000" dirty="0" smtClean="0">
                <a:latin typeface="Comic Sans MS" pitchFamily="66" charset="0"/>
              </a:rPr>
              <a:t>им качества, </a:t>
            </a:r>
            <a:r>
              <a:rPr lang="ru-RU" sz="2000" dirty="0">
                <a:latin typeface="Comic Sans MS" pitchFamily="66" charset="0"/>
              </a:rPr>
              <a:t>такие как: подвижность и активность.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92773" y="1124744"/>
            <a:ext cx="5616624" cy="543803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800" dirty="0" smtClean="0">
                <a:latin typeface="Comic Sans MS" pitchFamily="66" charset="0"/>
              </a:rPr>
              <a:t>проявляет </a:t>
            </a:r>
            <a:r>
              <a:rPr lang="ru-RU" sz="1800" dirty="0">
                <a:latin typeface="Comic Sans MS" pitchFamily="66" charset="0"/>
              </a:rPr>
              <a:t>последовательность и обстоятельность в делах, вследствие </a:t>
            </a:r>
            <a:r>
              <a:rPr lang="ru-RU" sz="1800" dirty="0" smtClean="0">
                <a:latin typeface="Comic Sans MS" pitchFamily="66" charset="0"/>
              </a:rPr>
              <a:t>чего, </a:t>
            </a:r>
            <a:r>
              <a:rPr lang="ru-RU" sz="1800" dirty="0">
                <a:latin typeface="Comic Sans MS" pitchFamily="66" charset="0"/>
              </a:rPr>
              <a:t>начатое дело доводится </a:t>
            </a:r>
            <a:r>
              <a:rPr lang="ru-RU" sz="1800" dirty="0" smtClean="0">
                <a:latin typeface="Comic Sans MS" pitchFamily="66" charset="0"/>
              </a:rPr>
              <a:t>им </a:t>
            </a:r>
            <a:r>
              <a:rPr lang="ru-RU" sz="1800" dirty="0">
                <a:latin typeface="Comic Sans MS" pitchFamily="66" charset="0"/>
              </a:rPr>
              <a:t>до </a:t>
            </a:r>
            <a:r>
              <a:rPr lang="ru-RU" sz="1800" dirty="0" smtClean="0">
                <a:latin typeface="Comic Sans MS" pitchFamily="66" charset="0"/>
              </a:rPr>
              <a:t>конца;</a:t>
            </a:r>
            <a:endParaRPr lang="ru-RU" sz="18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800" dirty="0" smtClean="0">
                <a:latin typeface="Comic Sans MS" pitchFamily="66" charset="0"/>
              </a:rPr>
              <a:t>малоразговорчивый, </a:t>
            </a:r>
            <a:r>
              <a:rPr lang="ru-RU" sz="1800" dirty="0">
                <a:latin typeface="Comic Sans MS" pitchFamily="66" charset="0"/>
              </a:rPr>
              <a:t>речь спокойная, </a:t>
            </a:r>
            <a:r>
              <a:rPr lang="ru-RU" sz="1800" dirty="0" smtClean="0">
                <a:latin typeface="Comic Sans MS" pitchFamily="66" charset="0"/>
              </a:rPr>
              <a:t>размеренная, </a:t>
            </a:r>
            <a:r>
              <a:rPr lang="ru-RU" sz="1800" dirty="0">
                <a:latin typeface="Comic Sans MS" pitchFamily="66" charset="0"/>
              </a:rPr>
              <a:t>с паузами; мимика и движения невыразительны и </a:t>
            </a:r>
            <a:r>
              <a:rPr lang="ru-RU" sz="1800" dirty="0" smtClean="0">
                <a:latin typeface="Comic Sans MS" pitchFamily="66" charset="0"/>
              </a:rPr>
              <a:t>медлительны;</a:t>
            </a:r>
            <a:endParaRPr lang="ru-RU" sz="18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latin typeface="Comic Sans MS" pitchFamily="66" charset="0"/>
              </a:rPr>
              <a:t>в работу </a:t>
            </a:r>
            <a:r>
              <a:rPr lang="ru-RU" sz="1800" dirty="0" smtClean="0">
                <a:latin typeface="Comic Sans MS" pitchFamily="66" charset="0"/>
              </a:rPr>
              <a:t>включается </a:t>
            </a:r>
            <a:r>
              <a:rPr lang="ru-RU" sz="1800" dirty="0">
                <a:latin typeface="Comic Sans MS" pitchFamily="66" charset="0"/>
              </a:rPr>
              <a:t>медленно и так же медленно </a:t>
            </a:r>
            <a:r>
              <a:rPr lang="ru-RU" sz="1800" dirty="0" smtClean="0">
                <a:latin typeface="Comic Sans MS" pitchFamily="66" charset="0"/>
              </a:rPr>
              <a:t>переключается </a:t>
            </a:r>
            <a:r>
              <a:rPr lang="ru-RU" sz="1800" dirty="0">
                <a:latin typeface="Comic Sans MS" pitchFamily="66" charset="0"/>
              </a:rPr>
              <a:t>с одного дела на </a:t>
            </a:r>
            <a:r>
              <a:rPr lang="ru-RU" sz="1800" dirty="0" smtClean="0">
                <a:latin typeface="Comic Sans MS" pitchFamily="66" charset="0"/>
              </a:rPr>
              <a:t>другое;</a:t>
            </a:r>
            <a:endParaRPr lang="ru-RU" sz="18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latin typeface="Comic Sans MS" pitchFamily="66" charset="0"/>
              </a:rPr>
              <a:t>с трудом </a:t>
            </a:r>
            <a:r>
              <a:rPr lang="ru-RU" sz="1800" dirty="0" smtClean="0">
                <a:latin typeface="Comic Sans MS" pitchFamily="66" charset="0"/>
              </a:rPr>
              <a:t>адаптируется </a:t>
            </a:r>
            <a:r>
              <a:rPr lang="ru-RU" sz="1800" dirty="0">
                <a:latin typeface="Comic Sans MS" pitchFamily="66" charset="0"/>
              </a:rPr>
              <a:t>в новой обстановке и медленно </a:t>
            </a:r>
            <a:r>
              <a:rPr lang="ru-RU" sz="1800" dirty="0" smtClean="0">
                <a:latin typeface="Comic Sans MS" pitchFamily="66" charset="0"/>
              </a:rPr>
              <a:t>сходится </a:t>
            </a:r>
            <a:r>
              <a:rPr lang="ru-RU" sz="1800" dirty="0">
                <a:latin typeface="Comic Sans MS" pitchFamily="66" charset="0"/>
              </a:rPr>
              <a:t>с новыми людьми, при этом хорошо </a:t>
            </a:r>
            <a:r>
              <a:rPr lang="ru-RU" sz="1800" dirty="0" smtClean="0">
                <a:latin typeface="Comic Sans MS" pitchFamily="66" charset="0"/>
              </a:rPr>
              <a:t>контактирует </a:t>
            </a:r>
            <a:r>
              <a:rPr lang="ru-RU" sz="1800" dirty="0">
                <a:latin typeface="Comic Sans MS" pitchFamily="66" charset="0"/>
              </a:rPr>
              <a:t>с людьми других </a:t>
            </a:r>
            <a:r>
              <a:rPr lang="ru-RU" sz="1800" dirty="0" smtClean="0">
                <a:latin typeface="Comic Sans MS" pitchFamily="66" charset="0"/>
              </a:rPr>
              <a:t>темпераментов;</a:t>
            </a:r>
            <a:endParaRPr lang="ru-RU" sz="18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800" dirty="0" smtClean="0">
                <a:latin typeface="Comic Sans MS" pitchFamily="66" charset="0"/>
              </a:rPr>
              <a:t>незлопамятен, </a:t>
            </a:r>
            <a:r>
              <a:rPr lang="ru-RU" sz="1800" dirty="0">
                <a:latin typeface="Comic Sans MS" pitchFamily="66" charset="0"/>
              </a:rPr>
              <a:t>снисходительно </a:t>
            </a:r>
            <a:r>
              <a:rPr lang="ru-RU" sz="1800" dirty="0" smtClean="0">
                <a:latin typeface="Comic Sans MS" pitchFamily="66" charset="0"/>
              </a:rPr>
              <a:t>относится </a:t>
            </a:r>
            <a:r>
              <a:rPr lang="ru-RU" sz="1800" dirty="0">
                <a:latin typeface="Comic Sans MS" pitchFamily="66" charset="0"/>
              </a:rPr>
              <a:t>к колкостям, высказанным в </a:t>
            </a:r>
            <a:r>
              <a:rPr lang="ru-RU" sz="1800" dirty="0" smtClean="0">
                <a:latin typeface="Comic Sans MS" pitchFamily="66" charset="0"/>
              </a:rPr>
              <a:t>его </a:t>
            </a:r>
            <a:r>
              <a:rPr lang="ru-RU" sz="1800" dirty="0" smtClean="0">
                <a:latin typeface="Comic Sans MS" pitchFamily="66" charset="0"/>
              </a:rPr>
              <a:t>адрес;</a:t>
            </a:r>
            <a:endParaRPr lang="ru-RU" sz="18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800" dirty="0" smtClean="0">
                <a:latin typeface="Comic Sans MS" pitchFamily="66" charset="0"/>
              </a:rPr>
              <a:t>отличается </a:t>
            </a:r>
            <a:r>
              <a:rPr lang="ru-RU" sz="1800" dirty="0">
                <a:latin typeface="Comic Sans MS" pitchFamily="66" charset="0"/>
              </a:rPr>
              <a:t>спокойствием, рассудительностью, терпеливостью, уравновешенностью и выдержкой, как в обычной жизни, так и в стрессовой </a:t>
            </a:r>
            <a:r>
              <a:rPr lang="ru-RU" sz="1800" dirty="0" smtClean="0">
                <a:latin typeface="Comic Sans MS" pitchFamily="66" charset="0"/>
              </a:rPr>
              <a:t>ситуации.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1059656" y="332656"/>
            <a:ext cx="1143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4592"/>
            <a:ext cx="3262313" cy="21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8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9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Литературные флегматики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985428"/>
            <a:ext cx="3761060" cy="35283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800" b="1" dirty="0" smtClean="0">
                <a:latin typeface="Comic Sans MS" pitchFamily="66" charset="0"/>
              </a:rPr>
              <a:t>Дядя Фёдор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«Дядя Фёдор, пёс и кот»,    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Э. Успенский</a:t>
            </a: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</p:txBody>
      </p:sp>
      <p:pic>
        <p:nvPicPr>
          <p:cNvPr id="17412" name="Picture 4" descr="C:\Users\HP\Desktop\Аня работа\библио\темперамент\флегмы\Zhelezniy_Drovosek_V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043834"/>
            <a:ext cx="2304257" cy="26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9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923"/>
            <a:ext cx="4427984" cy="29640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759624" y="908720"/>
            <a:ext cx="3204864" cy="59492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latin typeface="Comic Sans MS" pitchFamily="66" charset="0"/>
              </a:rPr>
              <a:t>    </a:t>
            </a:r>
            <a:r>
              <a:rPr lang="ru-RU" sz="3800" b="1" dirty="0" err="1" smtClean="0">
                <a:latin typeface="Comic Sans MS" pitchFamily="66" charset="0"/>
              </a:rPr>
              <a:t>Атос</a:t>
            </a:r>
            <a:endParaRPr lang="ru-RU" sz="38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   «Три мушкетера», А. Дюма</a:t>
            </a: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Comic Sans MS" pitchFamily="66" charset="0"/>
              </a:rPr>
              <a:t>     </a:t>
            </a:r>
            <a:r>
              <a:rPr lang="ru-RU" sz="3800" b="1" dirty="0" smtClean="0">
                <a:latin typeface="Comic Sans MS" pitchFamily="66" charset="0"/>
              </a:rPr>
              <a:t>Железный дровосек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       «Волшебник Изумрудного 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       города», А. Волков</a:t>
            </a:r>
          </a:p>
          <a:p>
            <a:pPr marL="0" indent="0">
              <a:buNone/>
            </a:pPr>
            <a:endParaRPr lang="ru-RU" sz="3400" dirty="0">
              <a:latin typeface="Comic Sans MS" pitchFamily="66" charset="0"/>
            </a:endParaRPr>
          </a:p>
        </p:txBody>
      </p:sp>
      <p:pic>
        <p:nvPicPr>
          <p:cNvPr id="17410" name="Picture 2" descr="C:\Users\HP\Desktop\Аня работа\библио\темперамент\флегмы\ux15d0rjeicm-diadia-fedo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7"/>
          <a:stretch/>
        </p:blipFill>
        <p:spPr bwMode="auto">
          <a:xfrm>
            <a:off x="755576" y="924744"/>
            <a:ext cx="2584173" cy="25177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HP\Desktop\Аня работа\библио\темперамент\флегмы\атос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48666"/>
            <a:ext cx="3426157" cy="256961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9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Литературные флегматики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923"/>
            <a:ext cx="4427984" cy="29640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779912" y="955836"/>
            <a:ext cx="4752528" cy="10330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b="1" dirty="0" smtClean="0">
                <a:latin typeface="Comic Sans MS" pitchFamily="66" charset="0"/>
              </a:rPr>
              <a:t>Черепаха </a:t>
            </a:r>
            <a:r>
              <a:rPr lang="ru-RU" sz="2300" b="1" dirty="0" err="1" smtClean="0">
                <a:latin typeface="Comic Sans MS" pitchFamily="66" charset="0"/>
              </a:rPr>
              <a:t>Тортила</a:t>
            </a: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Comic Sans MS" pitchFamily="66" charset="0"/>
              </a:rPr>
              <a:t>«Золотой ключик или Приключения Буратино», </a:t>
            </a:r>
          </a:p>
          <a:p>
            <a:pPr marL="0" indent="0">
              <a:buNone/>
            </a:pPr>
            <a:r>
              <a:rPr lang="ru-RU" sz="2100" dirty="0" smtClean="0">
                <a:latin typeface="Comic Sans MS" pitchFamily="66" charset="0"/>
              </a:rPr>
              <a:t>А. Толстой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139952" y="2996952"/>
            <a:ext cx="4896544" cy="6551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300" b="1" dirty="0" smtClean="0">
                <a:latin typeface="Comic Sans MS" pitchFamily="66" charset="0"/>
              </a:rPr>
              <a:t>Сова</a:t>
            </a:r>
          </a:p>
          <a:p>
            <a:pPr marL="0" indent="0" algn="ctr">
              <a:buNone/>
            </a:pPr>
            <a:r>
              <a:rPr lang="ru-RU" sz="2100" dirty="0" smtClean="0">
                <a:latin typeface="Comic Sans MS" pitchFamily="66" charset="0"/>
              </a:rPr>
              <a:t>«Винни-Пух и все-все-все», А.А. </a:t>
            </a:r>
            <a:r>
              <a:rPr lang="ru-RU" sz="2100" dirty="0" err="1" smtClean="0">
                <a:latin typeface="Comic Sans MS" pitchFamily="66" charset="0"/>
              </a:rPr>
              <a:t>Милн</a:t>
            </a:r>
            <a:endParaRPr lang="ru-RU" sz="21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3400" dirty="0">
              <a:latin typeface="Comic Sans MS" pitchFamily="66" charset="0"/>
            </a:endParaRPr>
          </a:p>
        </p:txBody>
      </p:sp>
      <p:pic>
        <p:nvPicPr>
          <p:cNvPr id="18434" name="Picture 2" descr="C:\Users\HP\Desktop\Аня работа\библио\темперамент\флегмы\тортилл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2" y="871730"/>
            <a:ext cx="3301702" cy="30221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HP\Desktop\Аня работа\библио\темперамент\флегмы\unname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797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48954"/>
            <a:ext cx="5266928" cy="85010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Следующий герой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 </a:t>
            </a:r>
            <a:r>
              <a:rPr lang="ru-RU" sz="27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  <a:t>МЕЛАНХОЛИК</a:t>
            </a:r>
            <a:r>
              <a:rPr lang="ru-RU" sz="27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  <a:t>:</a:t>
            </a:r>
            <a:br>
              <a:rPr lang="ru-RU" sz="27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</a:br>
            <a:endParaRPr lang="ru-RU" sz="2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3262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996" y="1481906"/>
            <a:ext cx="2880320" cy="38492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100" dirty="0">
                <a:latin typeface="Comic Sans MS" pitchFamily="66" charset="0"/>
              </a:rPr>
              <a:t>Меланхоликам можно посоветовать занять более активную позицию, например </a:t>
            </a:r>
            <a:r>
              <a:rPr lang="ru-RU" sz="2100" dirty="0" smtClean="0">
                <a:latin typeface="Comic Sans MS" pitchFamily="66" charset="0"/>
              </a:rPr>
              <a:t>– принять участие в  </a:t>
            </a:r>
            <a:r>
              <a:rPr lang="ru-RU" sz="2100" dirty="0">
                <a:latin typeface="Comic Sans MS" pitchFamily="66" charset="0"/>
              </a:rPr>
              <a:t>волонтерской </a:t>
            </a:r>
            <a:r>
              <a:rPr lang="ru-RU" sz="2100" dirty="0" smtClean="0">
                <a:latin typeface="Comic Sans MS" pitchFamily="66" charset="0"/>
              </a:rPr>
              <a:t>деятельности </a:t>
            </a:r>
            <a:r>
              <a:rPr lang="ru-RU" sz="2100" dirty="0">
                <a:latin typeface="Comic Sans MS" pitchFamily="66" charset="0"/>
              </a:rPr>
              <a:t>для того, чтобы почувствовать свою значимость и способность помогать другим.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196752"/>
            <a:ext cx="5472608" cy="5438031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в</a:t>
            </a:r>
            <a:r>
              <a:rPr lang="ru-RU" sz="1900" dirty="0" smtClean="0">
                <a:latin typeface="Comic Sans MS" pitchFamily="66" charset="0"/>
              </a:rPr>
              <a:t> привычной </a:t>
            </a:r>
            <a:r>
              <a:rPr lang="ru-RU" sz="1900" dirty="0">
                <a:latin typeface="Comic Sans MS" pitchFamily="66" charset="0"/>
              </a:rPr>
              <a:t>и спокойной обстановке </a:t>
            </a:r>
            <a:r>
              <a:rPr lang="ru-RU" sz="1900" dirty="0" smtClean="0">
                <a:latin typeface="Comic Sans MS" pitchFamily="66" charset="0"/>
              </a:rPr>
              <a:t>чувствует </a:t>
            </a:r>
            <a:r>
              <a:rPr lang="ru-RU" sz="1900" dirty="0">
                <a:latin typeface="Comic Sans MS" pitchFamily="66" charset="0"/>
              </a:rPr>
              <a:t>себя спокойно и </a:t>
            </a:r>
            <a:r>
              <a:rPr lang="ru-RU" sz="1900" dirty="0" smtClean="0">
                <a:latin typeface="Comic Sans MS" pitchFamily="66" charset="0"/>
              </a:rPr>
              <a:t>работает </a:t>
            </a:r>
            <a:r>
              <a:rPr lang="ru-RU" sz="1900" dirty="0">
                <a:latin typeface="Comic Sans MS" pitchFamily="66" charset="0"/>
              </a:rPr>
              <a:t>очень </a:t>
            </a:r>
            <a:r>
              <a:rPr lang="ru-RU" sz="1900" dirty="0" smtClean="0">
                <a:latin typeface="Comic Sans MS" pitchFamily="66" charset="0"/>
              </a:rPr>
              <a:t>продуктивно;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для меланхоличного типа темперамента характерна слабая тихая речь вплоть до шепота, впечатлительность до слезливости, чрезмерная обидчивость и </a:t>
            </a:r>
            <a:r>
              <a:rPr lang="ru-RU" sz="1900" dirty="0" smtClean="0">
                <a:latin typeface="Comic Sans MS" pitchFamily="66" charset="0"/>
              </a:rPr>
              <a:t>плаксивость;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хорошо </a:t>
            </a:r>
            <a:r>
              <a:rPr lang="ru-RU" sz="1900" dirty="0" smtClean="0">
                <a:latin typeface="Comic Sans MS" pitchFamily="66" charset="0"/>
              </a:rPr>
              <a:t>чувствует </a:t>
            </a:r>
            <a:r>
              <a:rPr lang="ru-RU" sz="1900" dirty="0">
                <a:latin typeface="Comic Sans MS" pitchFamily="66" charset="0"/>
              </a:rPr>
              <a:t>других людей; </a:t>
            </a:r>
            <a:endParaRPr lang="ru-RU" sz="1900" dirty="0" smtClean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 smtClean="0">
                <a:latin typeface="Comic Sans MS" pitchFamily="66" charset="0"/>
              </a:rPr>
              <a:t>при </a:t>
            </a:r>
            <a:r>
              <a:rPr lang="ru-RU" sz="1900" dirty="0">
                <a:latin typeface="Comic Sans MS" pitchFamily="66" charset="0"/>
              </a:rPr>
              <a:t>благоприятных условиях </a:t>
            </a:r>
            <a:r>
              <a:rPr lang="ru-RU" sz="1900" dirty="0" smtClean="0">
                <a:latin typeface="Comic Sans MS" pitchFamily="66" charset="0"/>
              </a:rPr>
              <a:t>сдержан </a:t>
            </a:r>
            <a:r>
              <a:rPr lang="ru-RU" sz="1900" dirty="0">
                <a:latin typeface="Comic Sans MS" pitchFamily="66" charset="0"/>
              </a:rPr>
              <a:t>и </a:t>
            </a:r>
            <a:r>
              <a:rPr lang="ru-RU" sz="1900" dirty="0" smtClean="0">
                <a:latin typeface="Comic Sans MS" pitchFamily="66" charset="0"/>
              </a:rPr>
              <a:t>тактичен;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предъявляет высокие требования и к себе, и к окружающим </a:t>
            </a:r>
            <a:r>
              <a:rPr lang="ru-RU" sz="1900" dirty="0" smtClean="0">
                <a:latin typeface="Comic Sans MS" pitchFamily="66" charset="0"/>
              </a:rPr>
              <a:t>людям;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тяжело </a:t>
            </a:r>
            <a:r>
              <a:rPr lang="ru-RU" sz="1900" dirty="0" smtClean="0">
                <a:latin typeface="Comic Sans MS" pitchFamily="66" charset="0"/>
              </a:rPr>
              <a:t>переносит </a:t>
            </a:r>
            <a:r>
              <a:rPr lang="ru-RU" sz="1900" dirty="0">
                <a:latin typeface="Comic Sans MS" pitchFamily="66" charset="0"/>
              </a:rPr>
              <a:t>огорчения, обиды и даже незначительные переживания, внешне это может никак не </a:t>
            </a:r>
            <a:r>
              <a:rPr lang="ru-RU" sz="1900" dirty="0" smtClean="0">
                <a:latin typeface="Comic Sans MS" pitchFamily="66" charset="0"/>
              </a:rPr>
              <a:t>проявляться;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меланхолик очень застенчив, стеснителен, раним, </a:t>
            </a:r>
            <a:r>
              <a:rPr lang="ru-RU" sz="1900" dirty="0" smtClean="0">
                <a:latin typeface="Comic Sans MS" pitchFamily="66" charset="0"/>
              </a:rPr>
              <a:t>скрытен;</a:t>
            </a:r>
            <a:endParaRPr lang="ru-RU" sz="1900" dirty="0"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900" dirty="0">
                <a:latin typeface="Comic Sans MS" pitchFamily="66" charset="0"/>
              </a:rPr>
              <a:t>в незнакомой обстановке </a:t>
            </a:r>
            <a:r>
              <a:rPr lang="ru-RU" sz="1900" dirty="0" smtClean="0">
                <a:latin typeface="Comic Sans MS" pitchFamily="66" charset="0"/>
              </a:rPr>
              <a:t>теряется; смущается </a:t>
            </a:r>
            <a:r>
              <a:rPr lang="ru-RU" sz="1900" dirty="0">
                <a:latin typeface="Comic Sans MS" pitchFamily="66" charset="0"/>
              </a:rPr>
              <a:t>при контакте с новыми людьми и долго адаптируется в новом </a:t>
            </a:r>
            <a:r>
              <a:rPr lang="ru-RU" sz="1900" dirty="0" smtClean="0">
                <a:latin typeface="Comic Sans MS" pitchFamily="66" charset="0"/>
              </a:rPr>
              <a:t>коллективе.</a:t>
            </a:r>
            <a:endParaRPr lang="ru-RU" sz="1900" dirty="0">
              <a:latin typeface="Comic Sans MS" pitchFamily="66" charset="0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1062112" y="135980"/>
            <a:ext cx="1143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4592"/>
            <a:ext cx="3262313" cy="21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1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9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Литературные меланхолики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985428"/>
            <a:ext cx="3761060" cy="35283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800" b="1" dirty="0" err="1" smtClean="0">
                <a:latin typeface="Comic Sans MS" pitchFamily="66" charset="0"/>
              </a:rPr>
              <a:t>Дюймовочка</a:t>
            </a:r>
            <a:endParaRPr lang="ru-RU" sz="38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«</a:t>
            </a:r>
            <a:r>
              <a:rPr lang="ru-RU" sz="3400" dirty="0" err="1" smtClean="0">
                <a:latin typeface="Comic Sans MS" pitchFamily="66" charset="0"/>
              </a:rPr>
              <a:t>Дюймовочка</a:t>
            </a:r>
            <a:r>
              <a:rPr lang="ru-RU" sz="3400" dirty="0" smtClean="0">
                <a:latin typeface="Comic Sans MS" pitchFamily="66" charset="0"/>
              </a:rPr>
              <a:t>», Х.К. Андерсен</a:t>
            </a:r>
            <a:endParaRPr lang="ru-RU" sz="3400" b="1" dirty="0">
              <a:latin typeface="Comic Sans MS" pitchFamily="66" charset="0"/>
            </a:endParaRPr>
          </a:p>
        </p:txBody>
      </p:sp>
      <p:pic>
        <p:nvPicPr>
          <p:cNvPr id="19458" name="Picture 2" descr="C:\Users\HP\Desktop\Аня работа\библио\темперамент\меланхолики\Lev_i_Totoshka_V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835921" cy="209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9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923"/>
            <a:ext cx="4427984" cy="29640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067944" y="908720"/>
            <a:ext cx="4896544" cy="59492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3400" b="1" dirty="0" smtClean="0">
                <a:latin typeface="Comic Sans MS" pitchFamily="66" charset="0"/>
              </a:rPr>
              <a:t>    </a:t>
            </a:r>
            <a:r>
              <a:rPr lang="ru-RU" sz="3800" b="1" dirty="0" err="1" smtClean="0">
                <a:latin typeface="Comic Sans MS" pitchFamily="66" charset="0"/>
              </a:rPr>
              <a:t>Атос</a:t>
            </a:r>
            <a:endParaRPr lang="ru-RU" sz="38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3400" dirty="0" smtClean="0">
                <a:latin typeface="Comic Sans MS" pitchFamily="66" charset="0"/>
              </a:rPr>
              <a:t>   «Три мушкетёра», А. Дюма</a:t>
            </a:r>
          </a:p>
          <a:p>
            <a:pPr marL="0" indent="0">
              <a:buNone/>
            </a:pPr>
            <a:endParaRPr lang="ru-RU" sz="3400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3800" b="1" dirty="0" smtClean="0">
                <a:latin typeface="Comic Sans MS" pitchFamily="66" charset="0"/>
              </a:rPr>
              <a:t>Трусливый лев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«Волшебник Изумрудного  города», А. Волков</a:t>
            </a:r>
          </a:p>
          <a:p>
            <a:pPr marL="0" indent="0">
              <a:buNone/>
            </a:pPr>
            <a:endParaRPr lang="ru-RU" sz="3400" dirty="0">
              <a:latin typeface="Comic Sans MS" pitchFamily="66" charset="0"/>
            </a:endParaRPr>
          </a:p>
        </p:txBody>
      </p:sp>
      <p:pic>
        <p:nvPicPr>
          <p:cNvPr id="19459" name="Picture 3" descr="C:\Users\HP\Desktop\Аня работа\библио\темперамент\меланхолики\Three-Musketeers-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3" y="993390"/>
            <a:ext cx="3352765" cy="23804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HP\Desktop\Аня работа\библио\темперамент\меланхолики\duimovochka485-7ccp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3872"/>
            <a:ext cx="3049889" cy="23269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7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9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Литературные меланхолики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923"/>
            <a:ext cx="4427984" cy="29640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411760" y="942256"/>
            <a:ext cx="5904656" cy="1033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err="1" smtClean="0">
                <a:latin typeface="Comic Sans MS" pitchFamily="66" charset="0"/>
              </a:rPr>
              <a:t>Несмеяна</a:t>
            </a:r>
            <a:r>
              <a:rPr lang="ru-RU" sz="1900" b="1" dirty="0" smtClean="0">
                <a:latin typeface="Comic Sans MS" pitchFamily="66" charset="0"/>
              </a:rPr>
              <a:t>-царевна</a:t>
            </a:r>
          </a:p>
          <a:p>
            <a:pPr marL="0" indent="0">
              <a:buNone/>
            </a:pPr>
            <a:r>
              <a:rPr lang="ru-RU" sz="1700" dirty="0" smtClean="0">
                <a:latin typeface="Comic Sans MS" pitchFamily="66" charset="0"/>
              </a:rPr>
              <a:t>«По щучьему веленью», русская народная сказка</a:t>
            </a:r>
          </a:p>
          <a:p>
            <a:pPr marL="0" indent="0">
              <a:buNone/>
            </a:pPr>
            <a:r>
              <a:rPr lang="ru-RU" sz="1700" dirty="0" smtClean="0">
                <a:latin typeface="Comic Sans MS" pitchFamily="66" charset="0"/>
              </a:rPr>
              <a:t>(автор картины В.М. Васнецов)</a:t>
            </a:r>
            <a:endParaRPr lang="ru-RU" sz="17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139952" y="2996952"/>
            <a:ext cx="4896544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900" b="1" dirty="0" smtClean="0">
                <a:latin typeface="Comic Sans MS" pitchFamily="66" charset="0"/>
              </a:rPr>
              <a:t>Малыш</a:t>
            </a:r>
          </a:p>
          <a:p>
            <a:pPr marL="0" indent="0">
              <a:buNone/>
            </a:pPr>
            <a:r>
              <a:rPr lang="ru-RU" sz="1700" dirty="0">
                <a:latin typeface="Comic Sans MS" pitchFamily="66" charset="0"/>
              </a:rPr>
              <a:t>«</a:t>
            </a:r>
            <a:r>
              <a:rPr lang="ru-RU" sz="1700" dirty="0" err="1">
                <a:latin typeface="Comic Sans MS" pitchFamily="66" charset="0"/>
              </a:rPr>
              <a:t>Карлсон</a:t>
            </a:r>
            <a:r>
              <a:rPr lang="ru-RU" sz="1700" dirty="0">
                <a:latin typeface="Comic Sans MS" pitchFamily="66" charset="0"/>
              </a:rPr>
              <a:t>, который живет на крыше»,      </a:t>
            </a:r>
            <a:endParaRPr lang="ru-RU" sz="17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700" dirty="0" smtClean="0">
                <a:latin typeface="Comic Sans MS" pitchFamily="66" charset="0"/>
              </a:rPr>
              <a:t>А</a:t>
            </a:r>
            <a:r>
              <a:rPr lang="ru-RU" sz="1700" dirty="0">
                <a:latin typeface="Comic Sans MS" pitchFamily="66" charset="0"/>
              </a:rPr>
              <a:t>. Линдгрен</a:t>
            </a:r>
          </a:p>
          <a:p>
            <a:pPr marL="0" indent="0" algn="ctr">
              <a:buNone/>
            </a:pPr>
            <a:endParaRPr lang="ru-RU" sz="3400" dirty="0">
              <a:latin typeface="Comic Sans MS" pitchFamily="66" charset="0"/>
            </a:endParaRPr>
          </a:p>
        </p:txBody>
      </p:sp>
      <p:pic>
        <p:nvPicPr>
          <p:cNvPr id="20482" name="Picture 2" descr="C:\Users\HP\Desktop\Аня работа\библио\темперамент\меланхолики\14177763153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9712"/>
            <a:ext cx="2106488" cy="30301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\Desktop\Аня работа\библио\темперамент\меланхолики\malysh_i_karls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03299"/>
            <a:ext cx="3721596" cy="27953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" y="0"/>
            <a:ext cx="3262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00808"/>
            <a:ext cx="3024336" cy="2880320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Более подробно узнать о том, почему мы все такие </a:t>
            </a:r>
            <a:r>
              <a:rPr lang="ru-RU" sz="21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разные, в </a:t>
            </a:r>
            <a:r>
              <a:rPr lang="ru-RU" sz="21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чем уникальность каждого из </a:t>
            </a:r>
            <a:r>
              <a:rPr lang="ru-RU" sz="21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нас, и </a:t>
            </a:r>
            <a:r>
              <a:rPr lang="ru-RU" sz="21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как </a:t>
            </a:r>
            <a:r>
              <a:rPr lang="ru-RU" sz="21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использовать эту уникальность с пользой для себя, </a:t>
            </a:r>
            <a:r>
              <a:rPr lang="ru-RU" sz="21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вы можете </a:t>
            </a:r>
            <a:r>
              <a:rPr lang="ru-RU" sz="21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из книг.</a:t>
            </a:r>
            <a:br>
              <a:rPr lang="ru-RU" sz="21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</a:br>
            <a:endParaRPr lang="ru-RU" sz="2100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4768" y="332656"/>
            <a:ext cx="5771728" cy="6408712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 Игорь </a:t>
            </a:r>
            <a:r>
              <a:rPr lang="ru-RU" sz="1600" dirty="0" err="1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Вачков</a:t>
            </a:r>
            <a:r>
              <a:rPr lang="ru-RU" sz="16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. </a:t>
            </a:r>
            <a:r>
              <a:rPr lang="ru-RU" sz="1600" b="1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Сказки </a:t>
            </a:r>
            <a:r>
              <a:rPr lang="ru-RU" sz="16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о самой душевной науке: Королевство Внутреннего Мира. Королевство Разорванных Связей </a:t>
            </a:r>
            <a:r>
              <a:rPr lang="ru-RU" sz="16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(в этой книге есть отличная сказка о типах темперамента, которая поможет легко и доступно раскрыть эту тему даже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детям).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Александр Дианин-</a:t>
            </a:r>
            <a:r>
              <a:rPr lang="ru-RU" sz="1600" dirty="0" err="1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Хавард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. </a:t>
            </a:r>
            <a:r>
              <a:rPr lang="ru-RU" sz="1600" b="1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От </a:t>
            </a:r>
            <a:r>
              <a:rPr lang="ru-RU" sz="1600" b="1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темперамента к характеру</a:t>
            </a:r>
            <a:r>
              <a:rPr lang="ru-RU" sz="1600" b="1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Лейл </a:t>
            </a:r>
            <a:r>
              <a:rPr lang="ru-RU" sz="1600" dirty="0" err="1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Лаундес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. </a:t>
            </a:r>
            <a:r>
              <a:rPr lang="ru-RU" sz="1600" b="1" dirty="0" smtClean="0">
                <a:latin typeface="Comic Sans MS" pitchFamily="66" charset="0"/>
              </a:rPr>
              <a:t>Прощай</a:t>
            </a:r>
            <a:r>
              <a:rPr lang="ru-RU" sz="1600" b="1" dirty="0">
                <a:latin typeface="Comic Sans MS" pitchFamily="66" charset="0"/>
              </a:rPr>
              <a:t>, застенчивость! 85 способов преодолеть робость и приобрести уверенность в себе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Сильвия </a:t>
            </a:r>
            <a:r>
              <a:rPr lang="ru-RU" sz="1600" dirty="0" err="1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Лёкен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. </a:t>
            </a:r>
            <a:r>
              <a:rPr lang="ru-RU" sz="1600" b="1" dirty="0">
                <a:latin typeface="Comic Sans MS" pitchFamily="66" charset="0"/>
              </a:rPr>
              <a:t>Сила Интровертов. Как использовать свои странности на пользу делу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Отто </a:t>
            </a:r>
            <a:r>
              <a:rPr lang="ru-RU" sz="1600" dirty="0" err="1" smtClean="0">
                <a:latin typeface="Comic Sans MS" pitchFamily="66" charset="0"/>
              </a:rPr>
              <a:t>Крегер</a:t>
            </a:r>
            <a:r>
              <a:rPr lang="ru-RU" sz="1600" dirty="0" smtClean="0">
                <a:latin typeface="Comic Sans MS" pitchFamily="66" charset="0"/>
              </a:rPr>
              <a:t>, Джанет </a:t>
            </a:r>
            <a:r>
              <a:rPr lang="ru-RU" sz="1600" dirty="0" err="1" smtClean="0">
                <a:latin typeface="Comic Sans MS" pitchFamily="66" charset="0"/>
              </a:rPr>
              <a:t>Тьюсен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b="1" dirty="0" smtClean="0">
                <a:latin typeface="Comic Sans MS" pitchFamily="66" charset="0"/>
              </a:rPr>
              <a:t>Почему </a:t>
            </a:r>
            <a:r>
              <a:rPr lang="ru-RU" sz="1600" b="1" dirty="0">
                <a:latin typeface="Comic Sans MS" pitchFamily="66" charset="0"/>
              </a:rPr>
              <a:t>мы такие? 16 типов личности, определяющих, как мы живем, работаем и </a:t>
            </a:r>
            <a:r>
              <a:rPr lang="ru-RU" sz="1600" b="1" dirty="0" smtClean="0">
                <a:latin typeface="Comic Sans MS" pitchFamily="66" charset="0"/>
              </a:rPr>
              <a:t>любим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Карен </a:t>
            </a:r>
            <a:r>
              <a:rPr lang="ru-RU" sz="1600" dirty="0" err="1" smtClean="0">
                <a:latin typeface="Comic Sans MS" pitchFamily="66" charset="0"/>
              </a:rPr>
              <a:t>Прайор</a:t>
            </a:r>
            <a:r>
              <a:rPr lang="ru-RU" sz="1600" dirty="0" smtClean="0">
                <a:latin typeface="Comic Sans MS" pitchFamily="66" charset="0"/>
              </a:rPr>
              <a:t>. </a:t>
            </a:r>
            <a:r>
              <a:rPr lang="ru-RU" sz="1600" b="1" dirty="0" smtClean="0">
                <a:latin typeface="Comic Sans MS" pitchFamily="66" charset="0"/>
              </a:rPr>
              <a:t>Не рычите на собаку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1600" b="1" dirty="0">
                <a:latin typeface="Comic Sans MS" pitchFamily="66" charset="0"/>
              </a:rPr>
              <a:t>IQ тесты для самых умных детей + методики изучения способностей, </a:t>
            </a:r>
            <a:r>
              <a:rPr lang="ru-RU" sz="1600" b="1" dirty="0" smtClean="0">
                <a:latin typeface="Comic Sans MS" pitchFamily="66" charset="0"/>
              </a:rPr>
              <a:t>темперамента. </a:t>
            </a:r>
            <a:r>
              <a:rPr lang="ru-RU" sz="1600" dirty="0" smtClean="0">
                <a:latin typeface="Comic Sans MS" pitchFamily="66" charset="0"/>
              </a:rPr>
              <a:t>Составитель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М.В. Оленникова</a:t>
            </a:r>
            <a:endParaRPr lang="ru-RU" sz="1600" dirty="0">
              <a:latin typeface="Comic Sans MS" pitchFamily="66" charset="0"/>
              <a:ea typeface="Calibri"/>
              <a:cs typeface="Times New Roman"/>
            </a:endParaRPr>
          </a:p>
        </p:txBody>
      </p:sp>
      <p:sp>
        <p:nvSpPr>
          <p:cNvPr id="5" name="object 8"/>
          <p:cNvSpPr/>
          <p:nvPr/>
        </p:nvSpPr>
        <p:spPr>
          <a:xfrm>
            <a:off x="1062111" y="188640"/>
            <a:ext cx="1143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4592"/>
            <a:ext cx="3262313" cy="21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картинки\500_F_232863774_Kz6vdcazKWOUYSeeosUYJYef3dqafLr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244136"/>
            <a:ext cx="1691681" cy="161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Психологическая лаборатория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«Вот это ТЕМПЕРАМЕНТ!»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E:\картинки\a-girl-reading-a-book-one-continuous-line-art-drawing-style-png_90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24" y="5546948"/>
            <a:ext cx="1307976" cy="1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P\Desktop\Аня работа\библио\темперамент\c7caa939a958aebf785e4411ccbfcf2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2029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99" y="0"/>
            <a:ext cx="44489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60648"/>
            <a:ext cx="3610744" cy="64087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 smtClean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Эти                                (и другие,                     не менее интересные)            книги                       находятся </a:t>
            </a:r>
            <a:r>
              <a:rPr lang="ru-RU" sz="2400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в доступе на </a:t>
            </a: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сайте </a:t>
            </a:r>
            <a:r>
              <a:rPr lang="ru-RU" sz="2400" b="1" dirty="0" err="1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ЛитРес</a:t>
            </a:r>
            <a:endParaRPr lang="ru-RU" sz="2400" b="1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КАК</a:t>
            </a: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их </a:t>
            </a: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заказать?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 smtClean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Обратитесь 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к администратору группы нашей библиотеки </a:t>
            </a:r>
            <a:r>
              <a:rPr lang="ru-RU" sz="2000" dirty="0" err="1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ВКонтакте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: </a:t>
            </a:r>
            <a:r>
              <a:rPr lang="ru-RU" sz="2000" u="sng" dirty="0">
                <a:solidFill>
                  <a:srgbClr val="0000FF"/>
                </a:solidFill>
                <a:latin typeface="Comic Sans MS" pitchFamily="66" charset="0"/>
                <a:ea typeface="Calibri"/>
                <a:cs typeface="Times New Roman"/>
                <a:hlinkClick r:id="rId3"/>
              </a:rPr>
              <a:t>https://vk.com/gukmodub</a:t>
            </a:r>
            <a:endParaRPr lang="ru-RU" sz="2000" dirty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3723"/>
            <a:ext cx="4107544" cy="569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ject 8"/>
          <p:cNvSpPr/>
          <p:nvPr/>
        </p:nvSpPr>
        <p:spPr>
          <a:xfrm>
            <a:off x="6292336" y="188640"/>
            <a:ext cx="11430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77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00696"/>
            <a:ext cx="3262313" cy="3373896"/>
          </a:xfrm>
        </p:spPr>
        <p:txBody>
          <a:bodyPr>
            <a:normAutofit fontScale="92500" lnSpcReduction="20000"/>
          </a:bodyPr>
          <a:lstStyle/>
          <a:p>
            <a:pPr lvl="0" algn="ctr"/>
            <a:endParaRPr lang="ru-RU" sz="22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Темперамент</a:t>
            </a: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– </a:t>
            </a:r>
            <a:endParaRPr lang="ru-RU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это </a:t>
            </a:r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особенности психики, </a:t>
            </a:r>
            <a:endParaRPr lang="ru-RU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которые </a:t>
            </a:r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проявляются в том, насколько человек быстро </a:t>
            </a: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или медленно </a:t>
            </a:r>
            <a:r>
              <a:rPr lang="ru-RU" sz="2400" dirty="0">
                <a:solidFill>
                  <a:prstClr val="black"/>
                </a:solidFill>
                <a:latin typeface="Comic Sans MS" pitchFamily="66" charset="0"/>
              </a:rPr>
              <a:t>действует, как глубоко он переживает разные события. </a:t>
            </a:r>
          </a:p>
          <a:p>
            <a:pPr algn="ctr"/>
            <a:endParaRPr lang="ru-RU" dirty="0"/>
          </a:p>
        </p:txBody>
      </p:sp>
      <p:sp>
        <p:nvSpPr>
          <p:cNvPr id="5" name="object 8"/>
          <p:cNvSpPr/>
          <p:nvPr/>
        </p:nvSpPr>
        <p:spPr>
          <a:xfrm>
            <a:off x="1059656" y="332656"/>
            <a:ext cx="1143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2313" y="332656"/>
            <a:ext cx="5862091" cy="626469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ru-RU" sz="2700" dirty="0">
                <a:solidFill>
                  <a:prstClr val="black"/>
                </a:solidFill>
                <a:latin typeface="Comic Sans MS" pitchFamily="66" charset="0"/>
              </a:rPr>
              <a:t>В психологии выделяют </a:t>
            </a:r>
            <a:endParaRPr lang="ru-RU" sz="27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2700" b="1" dirty="0" smtClean="0">
                <a:solidFill>
                  <a:prstClr val="black"/>
                </a:solidFill>
                <a:latin typeface="Comic Sans MS" pitchFamily="66" charset="0"/>
              </a:rPr>
              <a:t>4 </a:t>
            </a:r>
            <a:r>
              <a:rPr lang="ru-RU" sz="2700" b="1" dirty="0">
                <a:solidFill>
                  <a:prstClr val="black"/>
                </a:solidFill>
                <a:latin typeface="Comic Sans MS" pitchFamily="66" charset="0"/>
              </a:rPr>
              <a:t>типа темперамента</a:t>
            </a:r>
            <a:r>
              <a:rPr lang="ru-RU" sz="2700" dirty="0">
                <a:solidFill>
                  <a:prstClr val="black"/>
                </a:solidFill>
                <a:latin typeface="Comic Sans MS" pitchFamily="66" charset="0"/>
              </a:rPr>
              <a:t> человека: </a:t>
            </a:r>
            <a:endParaRPr lang="ru-RU" sz="27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ru-RU" sz="2600" dirty="0" smtClean="0">
                <a:solidFill>
                  <a:prstClr val="black"/>
                </a:solidFill>
                <a:latin typeface="Comic Sans MS" pitchFamily="66" charset="0"/>
              </a:rPr>
              <a:t>холерик</a:t>
            </a:r>
            <a:r>
              <a:rPr lang="ru-RU" sz="2600" dirty="0">
                <a:solidFill>
                  <a:prstClr val="black"/>
                </a:solidFill>
                <a:latin typeface="Comic Sans MS" pitchFamily="66" charset="0"/>
              </a:rPr>
              <a:t>, сангвиник, флегматик, меланхолик</a:t>
            </a:r>
            <a:r>
              <a:rPr lang="ru-RU" sz="26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marL="0" lvl="0" indent="0">
              <a:lnSpc>
                <a:spcPct val="120000"/>
              </a:lnSpc>
              <a:buNone/>
            </a:pPr>
            <a:endParaRPr lang="ru-RU" sz="26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lnSpc>
                <a:spcPct val="120000"/>
              </a:lnSpc>
            </a:pPr>
            <a:r>
              <a:rPr lang="ru-RU" sz="2700" b="1" dirty="0">
                <a:solidFill>
                  <a:prstClr val="black"/>
                </a:solidFill>
                <a:latin typeface="Comic Sans MS" pitchFamily="66" charset="0"/>
              </a:rPr>
              <a:t>Сангвиник </a:t>
            </a:r>
            <a:r>
              <a:rPr lang="ru-RU" sz="2700" dirty="0">
                <a:solidFill>
                  <a:prstClr val="black"/>
                </a:solidFill>
                <a:latin typeface="Comic Sans MS" pitchFamily="66" charset="0"/>
              </a:rPr>
              <a:t>(от лат. «</a:t>
            </a:r>
            <a:r>
              <a:rPr lang="ru-RU" sz="2700" dirty="0" err="1">
                <a:solidFill>
                  <a:prstClr val="black"/>
                </a:solidFill>
                <a:latin typeface="Comic Sans MS" pitchFamily="66" charset="0"/>
              </a:rPr>
              <a:t>сангвис</a:t>
            </a:r>
            <a:r>
              <a:rPr lang="ru-RU" sz="2700" dirty="0">
                <a:solidFill>
                  <a:prstClr val="black"/>
                </a:solidFill>
                <a:latin typeface="Comic Sans MS" pitchFamily="66" charset="0"/>
              </a:rPr>
              <a:t>» кровь) – уравновешен, общителен, практичен, выдержан</a:t>
            </a:r>
            <a:r>
              <a:rPr lang="ru-RU" sz="27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ru-RU" sz="2700" dirty="0">
              <a:solidFill>
                <a:prstClr val="black"/>
              </a:solidFill>
              <a:latin typeface="Comic Sans MS" pitchFamily="66" charset="0"/>
            </a:endParaRPr>
          </a:p>
          <a:p>
            <a:pPr lvl="0">
              <a:lnSpc>
                <a:spcPct val="120000"/>
              </a:lnSpc>
            </a:pPr>
            <a:r>
              <a:rPr lang="ru-RU" sz="2700" b="1" dirty="0">
                <a:solidFill>
                  <a:prstClr val="black"/>
                </a:solidFill>
                <a:latin typeface="Comic Sans MS" pitchFamily="66" charset="0"/>
              </a:rPr>
              <a:t>Флегматик</a:t>
            </a:r>
            <a:r>
              <a:rPr lang="ru-RU" sz="2700" dirty="0">
                <a:solidFill>
                  <a:prstClr val="black"/>
                </a:solidFill>
                <a:latin typeface="Comic Sans MS" pitchFamily="66" charset="0"/>
              </a:rPr>
              <a:t> (от греч. «флегма» - слизь) – вдумчив, миролюбив, надежен, старателен, неразговорчив.</a:t>
            </a:r>
          </a:p>
          <a:p>
            <a:pPr lvl="0">
              <a:lnSpc>
                <a:spcPct val="120000"/>
              </a:lnSpc>
            </a:pPr>
            <a:r>
              <a:rPr lang="ru-RU" sz="2700" b="1" dirty="0">
                <a:solidFill>
                  <a:prstClr val="black"/>
                </a:solidFill>
                <a:latin typeface="Comic Sans MS" pitchFamily="66" charset="0"/>
              </a:rPr>
              <a:t>Холерик </a:t>
            </a:r>
            <a:r>
              <a:rPr lang="ru-RU" sz="2700" dirty="0">
                <a:solidFill>
                  <a:prstClr val="black"/>
                </a:solidFill>
                <a:latin typeface="Comic Sans MS" pitchFamily="66" charset="0"/>
              </a:rPr>
              <a:t>(от греч. «холе» - красно-желтая желчь) - порывист, энергичен, эмоционален, не сдержан.</a:t>
            </a:r>
          </a:p>
          <a:p>
            <a:pPr lvl="0">
              <a:lnSpc>
                <a:spcPct val="120000"/>
              </a:lnSpc>
            </a:pPr>
            <a:r>
              <a:rPr lang="ru-RU" sz="2700" b="1" dirty="0">
                <a:solidFill>
                  <a:prstClr val="black"/>
                </a:solidFill>
                <a:latin typeface="Comic Sans MS" pitchFamily="66" charset="0"/>
              </a:rPr>
              <a:t>Меланхолик</a:t>
            </a:r>
            <a:r>
              <a:rPr lang="ru-RU" sz="2700" dirty="0">
                <a:solidFill>
                  <a:prstClr val="black"/>
                </a:solidFill>
                <a:latin typeface="Comic Sans MS" pitchFamily="66" charset="0"/>
              </a:rPr>
              <a:t> (от греч. «</a:t>
            </a:r>
            <a:r>
              <a:rPr lang="ru-RU" sz="2700" dirty="0" err="1">
                <a:solidFill>
                  <a:prstClr val="black"/>
                </a:solidFill>
                <a:latin typeface="Comic Sans MS" pitchFamily="66" charset="0"/>
              </a:rPr>
              <a:t>мелайн</a:t>
            </a:r>
            <a:r>
              <a:rPr lang="ru-RU" sz="2700" dirty="0">
                <a:solidFill>
                  <a:prstClr val="black"/>
                </a:solidFill>
                <a:latin typeface="Comic Sans MS" pitchFamily="66" charset="0"/>
              </a:rPr>
              <a:t> холе» - черная желчь) – тревожен, необщителен, замкнут, угрюм.</a:t>
            </a:r>
          </a:p>
          <a:p>
            <a:pPr>
              <a:lnSpc>
                <a:spcPct val="120000"/>
              </a:lnSpc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11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4592"/>
            <a:ext cx="3262313" cy="21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3262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73482"/>
            <a:ext cx="3262313" cy="366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endParaRPr lang="ru-RU" sz="2200" dirty="0" smtClean="0">
              <a:solidFill>
                <a:prstClr val="black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lvl="0" algn="ctr">
              <a:spcAft>
                <a:spcPts val="1000"/>
              </a:spcAft>
            </a:pP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Датский        художник-карикатурист </a:t>
            </a:r>
            <a:r>
              <a:rPr lang="ru-RU" sz="2000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и общественный </a:t>
            </a:r>
            <a:r>
              <a:rPr lang="ru-RU" sz="2000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деятель            </a:t>
            </a:r>
            <a:r>
              <a:rPr lang="ru-RU" sz="2000" b="1" dirty="0" err="1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Херлуф</a:t>
            </a:r>
            <a:r>
              <a:rPr lang="ru-RU" sz="2000" b="1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Бидструп</a:t>
            </a:r>
            <a:r>
              <a:rPr lang="ru-RU" sz="2000" b="1" dirty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Comic Sans MS" pitchFamily="66" charset="0"/>
                <a:ea typeface="Calibri"/>
                <a:cs typeface="Times New Roman"/>
              </a:rPr>
              <a:t>очень характерно изобразил поведение представителей разных типов темперамента в одной и той же ситуации</a:t>
            </a:r>
            <a:r>
              <a:rPr lang="ru-RU" sz="2200" dirty="0" smtClean="0">
                <a:latin typeface="Comic Sans MS" pitchFamily="66" charset="0"/>
                <a:ea typeface="Calibri"/>
                <a:cs typeface="Times New Roman"/>
              </a:rPr>
              <a:t>.</a:t>
            </a:r>
            <a:endParaRPr lang="ru-RU" sz="2200" dirty="0">
              <a:latin typeface="Comic Sans MS" pitchFamily="66" charset="0"/>
              <a:ea typeface="Calibri"/>
              <a:cs typeface="Times New Roman"/>
            </a:endParaRPr>
          </a:p>
        </p:txBody>
      </p:sp>
      <p:pic>
        <p:nvPicPr>
          <p:cNvPr id="3075" name="Picture 3" descr="C:\Users\HP\Desktop\Аня работа\библио\темперамент\темперамен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32656"/>
            <a:ext cx="5847255" cy="58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8"/>
          <p:cNvSpPr/>
          <p:nvPr/>
        </p:nvSpPr>
        <p:spPr>
          <a:xfrm>
            <a:off x="1059656" y="187575"/>
            <a:ext cx="11430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4592"/>
            <a:ext cx="3262313" cy="21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44245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248472" cy="6624736"/>
          </a:xfrm>
        </p:spPr>
        <p:txBody>
          <a:bodyPr>
            <a:normAutofit/>
          </a:bodyPr>
          <a:lstStyle/>
          <a:p>
            <a:r>
              <a:rPr lang="ru-RU" sz="195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  <a:t>Литературные персонажи,         как и люди,                    обладают уникальными чертами.</a:t>
            </a:r>
            <a:br>
              <a:rPr lang="ru-RU" sz="195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195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  <a:t>Для того, чтобы подчеркнуть индивидуальность героев, автор составляет словесный портрет и наделяет каждого персонажа характеристиками: внешний вид, манера речи, походка, характер и ТЕМПЕРАМЕНТ.</a:t>
            </a:r>
            <a:br>
              <a:rPr lang="ru-RU" sz="195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195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  <a:t>Читая произведение,                    вы наверняка отмечали, что один герой целый день носится на коне и громко кричит, разгоняя всех разбойников в округе, а другой так долго и основательно готовится к схватке с драконами, что те успевают скрыться без особой спешки .</a:t>
            </a:r>
            <a:br>
              <a:rPr lang="ru-RU" sz="195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195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  <a:t> Разгадка кроется в темпераменте персонажей.</a:t>
            </a:r>
            <a:endParaRPr lang="ru-RU" sz="1950" dirty="0">
              <a:latin typeface="Comic Sans MS" pitchFamily="66" charset="0"/>
            </a:endParaRPr>
          </a:p>
        </p:txBody>
      </p:sp>
      <p:pic>
        <p:nvPicPr>
          <p:cNvPr id="9218" name="Picture 2" descr="C:\Users\HP\Desktop\Аня работа\библио\темперамент\Zj_t4GEkxp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61" y="251892"/>
            <a:ext cx="4719439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3262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988" y="92252"/>
            <a:ext cx="3024336" cy="448887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2400" dirty="0">
                <a:solidFill>
                  <a:srgbClr val="000000"/>
                </a:solidFill>
                <a:latin typeface="Comic Sans MS" pitchFamily="66" charset="0"/>
                <a:ea typeface="Calibri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omic Sans MS" pitchFamily="66" charset="0"/>
                <a:ea typeface="Calibri"/>
              </a:rPr>
            </a:b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  <a:ea typeface="Calibri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omic Sans MS" pitchFamily="66" charset="0"/>
                <a:ea typeface="Calibri"/>
              </a:rPr>
            </a:br>
            <a:r>
              <a:rPr lang="ru-RU" sz="2400" dirty="0">
                <a:solidFill>
                  <a:srgbClr val="000000"/>
                </a:solidFill>
                <a:latin typeface="Comic Sans MS" pitchFamily="66" charset="0"/>
                <a:ea typeface="Calibri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omic Sans MS" pitchFamily="66" charset="0"/>
                <a:ea typeface="Calibri"/>
              </a:rPr>
            </a:br>
            <a:r>
              <a:rPr lang="ru-RU" sz="2400" dirty="0" smtClean="0">
                <a:solidFill>
                  <a:srgbClr val="000000"/>
                </a:solidFill>
                <a:latin typeface="Comic Sans MS" pitchFamily="66" charset="0"/>
                <a:ea typeface="Calibri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Comic Sans MS" pitchFamily="66" charset="0"/>
                <a:ea typeface="Calibri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  <a:t>Стоит ли напоминать вам о том, что </a:t>
            </a:r>
            <a:r>
              <a:rPr lang="ru-RU" sz="2200" b="1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  <a:t>наиболее сильный эмоциональный отклик 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  <a:t>вызывает именно тот герой, чей темперамент, характер и жизненные принципы </a:t>
            </a:r>
            <a:r>
              <a:rPr lang="ru-RU" sz="2200" b="1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  <a:t>соответствуют вашим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Comic Sans MS" pitchFamily="66" charset="0"/>
                <a:ea typeface="Calibri"/>
              </a:rPr>
              <a:t>?!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  <a:t/>
            </a:r>
            <a:br>
              <a:rPr lang="ru-RU" sz="2200" dirty="0" smtClean="0">
                <a:solidFill>
                  <a:srgbClr val="000000"/>
                </a:solidFill>
                <a:effectLst/>
                <a:latin typeface="Arial"/>
                <a:ea typeface="Calibri"/>
              </a:rPr>
            </a:br>
            <a:endParaRPr lang="ru-RU" sz="2200" dirty="0"/>
          </a:p>
        </p:txBody>
      </p:sp>
      <p:sp>
        <p:nvSpPr>
          <p:cNvPr id="4" name="object 8"/>
          <p:cNvSpPr/>
          <p:nvPr/>
        </p:nvSpPr>
        <p:spPr>
          <a:xfrm>
            <a:off x="1059656" y="53256"/>
            <a:ext cx="1143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4" name="Picture 4" descr="C:\Users\HP\Desktop\Аня работа\библио\темперамент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792551"/>
            <a:ext cx="3203848" cy="40608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HP\Desktop\Аня работа\библио\темперамент\403e37f87c8a7f4a0c5ac4fcdfe9490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36" y="0"/>
            <a:ext cx="4542071" cy="34065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4592"/>
            <a:ext cx="3262313" cy="21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1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48680"/>
            <a:ext cx="5266928" cy="674638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Итак, знакомьтесь, </a:t>
            </a:r>
            <a:br>
              <a:rPr lang="ru-RU" sz="22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</a:br>
            <a:r>
              <a:rPr lang="ru-RU" sz="22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наш первый герой 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– </a:t>
            </a:r>
            <a:r>
              <a:rPr lang="ru-RU" sz="27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  <a:t>САНГВИНИК:</a:t>
            </a:r>
            <a:br>
              <a:rPr lang="ru-RU" sz="27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Calibri"/>
                <a:cs typeface="Times New Roman"/>
              </a:rPr>
            </a:br>
            <a:endParaRPr lang="ru-RU" sz="2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3262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74592"/>
            <a:ext cx="3262313" cy="21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19872" y="1340768"/>
            <a:ext cx="5122912" cy="5222007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энергичный, жизнерадостный, отзывчивый, настойчивый, работоспособный и выносливый;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быстро переключается с одного вида деятельности на другой; 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легко переживает свои неудачи и неприятности; сохраняет самообладание в критической ситуации;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сангвиник отличается громкой, торопливой, но при этом отчетливой речью, сопровождающейся активной жестикуляцией и выразительной мимикой;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порой переоценивает себя и свои способности;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1800" dirty="0">
                <a:solidFill>
                  <a:srgbClr val="000000"/>
                </a:solidFill>
                <a:latin typeface="Comic Sans MS" pitchFamily="66" charset="0"/>
                <a:ea typeface="Calibri"/>
                <a:cs typeface="Times New Roman"/>
              </a:rPr>
              <a:t>в общении с новыми людьми не испытывает страха и скованности.</a:t>
            </a: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675" y="1772816"/>
            <a:ext cx="2880320" cy="38492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effectLst/>
                <a:latin typeface="Comic Sans MS" pitchFamily="66" charset="0"/>
                <a:ea typeface="Calibri"/>
                <a:cs typeface="Helvetica"/>
              </a:rPr>
              <a:t>Сангвиникам для достижения поставленной цели следует быть более усидчивыми и собранными, не стоит разбрасываться по мелочам.</a:t>
            </a:r>
            <a:endParaRPr lang="ru-RU" sz="2000" dirty="0">
              <a:latin typeface="Comic Sans MS" pitchFamily="66" charset="0"/>
              <a:ea typeface="Calibri"/>
              <a:cs typeface="Times New Roman"/>
            </a:endParaRP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1059656" y="332656"/>
            <a:ext cx="11430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49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9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Литературные сангвиники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1" name="Picture 3" descr="C:\Users\HP\Desktop\Аня работа\библио\темперамент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29265"/>
            <a:ext cx="238125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9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923"/>
            <a:ext cx="4427984" cy="29640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3" y="985428"/>
            <a:ext cx="5184577" cy="39557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800" b="1" dirty="0" smtClean="0">
                <a:latin typeface="Comic Sans MS" pitchFamily="66" charset="0"/>
              </a:rPr>
              <a:t>Буратино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«Золотой ключик или Приключения Буратино»,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А. Толстой</a:t>
            </a: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759624" y="908720"/>
            <a:ext cx="3204864" cy="59492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Comic Sans MS" pitchFamily="66" charset="0"/>
              </a:rPr>
              <a:t>            </a:t>
            </a:r>
            <a:r>
              <a:rPr lang="ru-RU" sz="3800" b="1" dirty="0" err="1" smtClean="0">
                <a:latin typeface="Comic Sans MS" pitchFamily="66" charset="0"/>
              </a:rPr>
              <a:t>Портос</a:t>
            </a:r>
            <a:r>
              <a:rPr lang="ru-RU" sz="3400" b="1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   «Три мушкетера», А. Дюма</a:t>
            </a: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Comic Sans MS" pitchFamily="66" charset="0"/>
              </a:rPr>
              <a:t>     </a:t>
            </a:r>
            <a:r>
              <a:rPr lang="ru-RU" sz="3800" b="1" dirty="0" smtClean="0">
                <a:latin typeface="Comic Sans MS" pitchFamily="66" charset="0"/>
              </a:rPr>
              <a:t>Страшила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       «Волшебник Изумрудного  </a:t>
            </a:r>
          </a:p>
          <a:p>
            <a:pPr marL="0" indent="0">
              <a:buNone/>
            </a:pPr>
            <a:r>
              <a:rPr lang="ru-RU" sz="3400" dirty="0" smtClean="0">
                <a:latin typeface="Comic Sans MS" pitchFamily="66" charset="0"/>
              </a:rPr>
              <a:t>       города», А. Волков</a:t>
            </a:r>
          </a:p>
          <a:p>
            <a:pPr marL="0" indent="0">
              <a:buNone/>
            </a:pPr>
            <a:endParaRPr lang="ru-RU" sz="3400" dirty="0">
              <a:latin typeface="Comic Sans MS" pitchFamily="66" charset="0"/>
            </a:endParaRPr>
          </a:p>
        </p:txBody>
      </p:sp>
      <p:pic>
        <p:nvPicPr>
          <p:cNvPr id="12292" name="Picture 4" descr="C:\Users\HP\Desktop\Аня работа\библио\темперамент\портос 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4494" r="18003" b="-145"/>
          <a:stretch/>
        </p:blipFill>
        <p:spPr bwMode="auto">
          <a:xfrm>
            <a:off x="5724128" y="964716"/>
            <a:ext cx="2954288" cy="26384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HP\Desktop\Аня работа\библио\темперамент\буратин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7" y="932060"/>
            <a:ext cx="3552826" cy="242420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93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Литературные сангвиники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2" descr="C:\Users\HP\Desktop\Аня работа\библио\темперамент\depositphotos_218254458-stock-photo-education-wisdom-concept-open-boo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9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3923"/>
            <a:ext cx="4427984" cy="29640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779912" y="955836"/>
            <a:ext cx="4392488" cy="8169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b="1" dirty="0" err="1" smtClean="0">
                <a:latin typeface="Comic Sans MS" pitchFamily="66" charset="0"/>
              </a:rPr>
              <a:t>Карлсон</a:t>
            </a:r>
            <a:endParaRPr lang="ru-RU" sz="23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Comic Sans MS" pitchFamily="66" charset="0"/>
              </a:rPr>
              <a:t>«</a:t>
            </a:r>
            <a:r>
              <a:rPr lang="ru-RU" sz="2100" dirty="0" err="1" smtClean="0">
                <a:latin typeface="Comic Sans MS" pitchFamily="66" charset="0"/>
              </a:rPr>
              <a:t>Карлсон</a:t>
            </a:r>
            <a:r>
              <a:rPr lang="ru-RU" sz="2100" dirty="0" smtClean="0">
                <a:latin typeface="Comic Sans MS" pitchFamily="66" charset="0"/>
              </a:rPr>
              <a:t>, который живет на крыше»,      А. Линдгрен</a:t>
            </a:r>
          </a:p>
          <a:p>
            <a:pPr marL="0" indent="0">
              <a:buNone/>
            </a:pPr>
            <a:endParaRPr lang="ru-RU" dirty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3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3400" b="1" dirty="0">
              <a:latin typeface="Comic Sans MS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139952" y="2996952"/>
            <a:ext cx="4896544" cy="6551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300" b="1" dirty="0" smtClean="0">
                <a:latin typeface="Comic Sans MS" pitchFamily="66" charset="0"/>
              </a:rPr>
              <a:t>Винни-Пух</a:t>
            </a:r>
          </a:p>
          <a:p>
            <a:pPr marL="0" indent="0" algn="ctr">
              <a:buNone/>
            </a:pPr>
            <a:r>
              <a:rPr lang="ru-RU" sz="2100" dirty="0" smtClean="0">
                <a:latin typeface="Comic Sans MS" pitchFamily="66" charset="0"/>
              </a:rPr>
              <a:t>«Винни-Пух и все-все-все», А.А. </a:t>
            </a:r>
            <a:r>
              <a:rPr lang="ru-RU" sz="2100" dirty="0" err="1" smtClean="0">
                <a:latin typeface="Comic Sans MS" pitchFamily="66" charset="0"/>
              </a:rPr>
              <a:t>Милн</a:t>
            </a:r>
            <a:endParaRPr lang="ru-RU" sz="21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ru-RU" sz="3400" dirty="0">
              <a:latin typeface="Comic Sans MS" pitchFamily="66" charset="0"/>
            </a:endParaRPr>
          </a:p>
        </p:txBody>
      </p:sp>
      <p:pic>
        <p:nvPicPr>
          <p:cNvPr id="14338" name="Picture 2" descr="C:\Users\HP\Desktop\Аня работа\библио\темперамент\карлсо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" y="908720"/>
            <a:ext cx="3771156" cy="28283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P\Desktop\Аня работа\библио\темперамент\пух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46" y="3652126"/>
            <a:ext cx="4811266" cy="32058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898</Words>
  <Application>Microsoft Office PowerPoint</Application>
  <PresentationFormat>Экран (4:3)</PresentationFormat>
  <Paragraphs>290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Мурманская областная детско-юношеская библиотека имени В.П. Махаевой    отдел  психологической поддержки читателей     </vt:lpstr>
      <vt:lpstr>Психологическая лаборатория «Вот это ТЕМПЕРАМЕНТ!»</vt:lpstr>
      <vt:lpstr>Презентация PowerPoint</vt:lpstr>
      <vt:lpstr>Презентация PowerPoint</vt:lpstr>
      <vt:lpstr>Литературные персонажи,         как и люди,                    обладают уникальными чертами. Для того, чтобы подчеркнуть индивидуальность героев, автор составляет словесный портрет и наделяет каждого персонажа характеристиками: внешний вид, манера речи, походка, характер и ТЕМПЕРАМЕНТ. Читая произведение,                    вы наверняка отмечали, что один герой целый день носится на коне и громко кричит, разгоняя всех разбойников в округе, а другой так долго и основательно готовится к схватке с драконами, что те успевают скрыться без особой спешки .  Разгадка кроется в темпераменте персонажей.</vt:lpstr>
      <vt:lpstr>     Стоит ли напоминать вам о том, что наиболее сильный эмоциональный отклик вызывает именно тот герой, чей темперамент, характер и жизненные принципы соответствуют вашим?! </vt:lpstr>
      <vt:lpstr>Итак, знакомьтесь,  наш первый герой – САНГВИНИК: </vt:lpstr>
      <vt:lpstr>Литературные сангвиники</vt:lpstr>
      <vt:lpstr>Литературные сангвиники</vt:lpstr>
      <vt:lpstr>Следующий герой – ХОЛЕРИК: </vt:lpstr>
      <vt:lpstr>Литературные холерики</vt:lpstr>
      <vt:lpstr>Литературные холерики</vt:lpstr>
      <vt:lpstr>Следующий герой – ФЛЕГМАТИК: </vt:lpstr>
      <vt:lpstr>Литературные флегматики</vt:lpstr>
      <vt:lpstr>Литературные флегматики</vt:lpstr>
      <vt:lpstr>Следующий герой - МЕЛАНХОЛИК: </vt:lpstr>
      <vt:lpstr>Литературные меланхолики</vt:lpstr>
      <vt:lpstr>Литературные меланхолики</vt:lpstr>
      <vt:lpstr>Более подробно узнать о том, почему мы все такие разные, в чем уникальность каждого из нас, и как использовать эту уникальность с пользой для себя, вы можете из книг.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32</cp:revision>
  <dcterms:created xsi:type="dcterms:W3CDTF">2020-04-13T11:29:04Z</dcterms:created>
  <dcterms:modified xsi:type="dcterms:W3CDTF">2020-04-17T10:52:40Z</dcterms:modified>
</cp:coreProperties>
</file>